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a나무B" panose="02020600000000000000" pitchFamily="18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305"/>
    <a:srgbClr val="310509"/>
    <a:srgbClr val="0A2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1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3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0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8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5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4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6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0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6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3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7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7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16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 rot="1254739">
            <a:off x="4845147" y="3889622"/>
            <a:ext cx="1750205" cy="789382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정윤철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4094" y="1118681"/>
            <a:ext cx="6293795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INSTRUCTION </a:t>
            </a:r>
            <a:r>
              <a:rPr lang="ko-KR" altLang="en-US" sz="6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표시하기</a:t>
            </a:r>
            <a:endParaRPr lang="ko-KR" altLang="en-US" sz="66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8" name="부제목 4"/>
          <p:cNvSpPr txBox="1">
            <a:spLocks/>
          </p:cNvSpPr>
          <p:nvPr/>
        </p:nvSpPr>
        <p:spPr>
          <a:xfrm rot="1254739">
            <a:off x="6814449" y="4246303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김현준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9" name="부제목 4"/>
          <p:cNvSpPr txBox="1">
            <a:spLocks/>
          </p:cNvSpPr>
          <p:nvPr/>
        </p:nvSpPr>
        <p:spPr>
          <a:xfrm rot="1254739">
            <a:off x="4792522" y="5170430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윤선태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0" name="부제목 4"/>
          <p:cNvSpPr txBox="1">
            <a:spLocks/>
          </p:cNvSpPr>
          <p:nvPr/>
        </p:nvSpPr>
        <p:spPr>
          <a:xfrm rot="1254739">
            <a:off x="6709198" y="5453546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윤이재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7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4" y="1067683"/>
            <a:ext cx="509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그 외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메모리 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와 리턴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4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symbolCheck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1994" y="1887148"/>
            <a:ext cx="8687718" cy="4543562"/>
            <a:chOff x="231994" y="1671488"/>
            <a:chExt cx="8687718" cy="4543562"/>
          </a:xfrm>
        </p:grpSpPr>
        <p:sp>
          <p:nvSpPr>
            <p:cNvPr id="13" name="직사각형 12"/>
            <p:cNvSpPr/>
            <p:nvPr/>
          </p:nvSpPr>
          <p:spPr>
            <a:xfrm>
              <a:off x="4727276" y="1671488"/>
              <a:ext cx="4192436" cy="4247317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</p:spPr>
          <p:txBody>
            <a:bodyPr wrap="square">
              <a:spAutoFit/>
            </a:bodyPr>
            <a:lstStyle/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5:</a:t>
              </a:r>
            </a:p>
            <a:p>
              <a:pPr lvl="2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symbol = "BSA";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6:</a:t>
              </a:r>
            </a:p>
            <a:p>
              <a:pPr lvl="2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symbol = "ISZ";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1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}</a:t>
              </a:r>
            </a:p>
            <a:p>
              <a:pPr lvl="1"/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altLang="ko-KR" sz="16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(indirect == 1) </a:t>
              </a:r>
              <a:endPara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altLang="ko-KR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600">
                  <a:latin typeface="Consolas" panose="020B0609020204030204" pitchFamily="49" charset="0"/>
                  <a:cs typeface="Consolas" panose="020B0609020204030204" pitchFamily="49" charset="0"/>
                </a:rPr>
                <a:t>= "I " + symbol;</a:t>
              </a:r>
            </a:p>
            <a:p>
              <a:pPr lvl="1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lvl="1"/>
              <a:endPara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return symbol + "  " + address; </a:t>
              </a:r>
              <a:endPara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ko-KR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1994" y="1671488"/>
              <a:ext cx="4322753" cy="4185761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else{</a:t>
              </a: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switch( head % 8){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0: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"AND";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1: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"ADD";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2</a:t>
              </a:r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altLang="ko-KR" sz="1400" b="1" u="sng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"LDA";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3: </a:t>
              </a:r>
              <a:endParaRPr lang="en-US" altLang="ko-KR" sz="1400" b="1" u="sng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"STA";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4:</a:t>
              </a: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"BUN";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</a:t>
              </a:r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오각형 8"/>
            <p:cNvSpPr/>
            <p:nvPr/>
          </p:nvSpPr>
          <p:spPr>
            <a:xfrm flipH="1">
              <a:off x="6823494" y="3974780"/>
              <a:ext cx="1878696" cy="450469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</a:rPr>
                <a:t>indirect</a:t>
              </a:r>
              <a:r>
                <a:rPr lang="ko-KR" altLang="en-US" sz="1400" b="1" smtClean="0">
                  <a:solidFill>
                    <a:schemeClr val="bg1"/>
                  </a:solidFill>
                </a:rPr>
                <a:t>하면 간접주소임을 표시</a:t>
              </a:r>
              <a:endParaRPr lang="en-US" altLang="ko-KR" sz="1400" b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오각형 13"/>
            <p:cNvSpPr/>
            <p:nvPr/>
          </p:nvSpPr>
          <p:spPr>
            <a:xfrm flipH="1">
              <a:off x="3250641" y="2688581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0xxx, 8xxx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8" name="오각형 7"/>
            <p:cNvSpPr/>
            <p:nvPr/>
          </p:nvSpPr>
          <p:spPr>
            <a:xfrm flipH="1">
              <a:off x="3250640" y="3367192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1xxx, 9xxx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오각형 9"/>
            <p:cNvSpPr/>
            <p:nvPr/>
          </p:nvSpPr>
          <p:spPr>
            <a:xfrm flipH="1">
              <a:off x="3250639" y="4045803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2xxx, axxx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1" name="오각형 10"/>
            <p:cNvSpPr/>
            <p:nvPr/>
          </p:nvSpPr>
          <p:spPr>
            <a:xfrm flipH="1">
              <a:off x="3250639" y="4655025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3xxx, bxxx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5" name="오각형 14"/>
            <p:cNvSpPr/>
            <p:nvPr/>
          </p:nvSpPr>
          <p:spPr>
            <a:xfrm flipH="1">
              <a:off x="3250638" y="5333636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4xxx, cxxx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6" name="오각형 15"/>
            <p:cNvSpPr/>
            <p:nvPr/>
          </p:nvSpPr>
          <p:spPr>
            <a:xfrm flipH="1">
              <a:off x="7604182" y="1768218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5xxx, dxxx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오각형 16"/>
            <p:cNvSpPr/>
            <p:nvPr/>
          </p:nvSpPr>
          <p:spPr>
            <a:xfrm flipH="1">
              <a:off x="7604181" y="2382303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6xxx, exxx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pic>
          <p:nvPicPr>
            <p:cNvPr id="2049" name="_x42368304" descr="EMB000011107f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15" t="4898" r="39253" b="72456"/>
            <a:stretch>
              <a:fillRect/>
            </a:stretch>
          </p:blipFill>
          <p:spPr bwMode="auto">
            <a:xfrm>
              <a:off x="7500995" y="5160950"/>
              <a:ext cx="1092200" cy="105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798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5"/>
            </a:pP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2688" y="9074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2366704" descr="EMB000011107f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157" y="1522893"/>
            <a:ext cx="5707063" cy="46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6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5"/>
            </a:pP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27266" y="1144955"/>
            <a:ext cx="8692446" cy="5520543"/>
            <a:chOff x="227266" y="1144955"/>
            <a:chExt cx="8692446" cy="5520543"/>
          </a:xfrm>
        </p:grpSpPr>
        <p:grpSp>
          <p:nvGrpSpPr>
            <p:cNvPr id="18" name="그룹 17"/>
            <p:cNvGrpSpPr/>
            <p:nvPr/>
          </p:nvGrpSpPr>
          <p:grpSpPr>
            <a:xfrm>
              <a:off x="2428475" y="1289088"/>
              <a:ext cx="6491237" cy="5376410"/>
              <a:chOff x="2544792" y="1388589"/>
              <a:chExt cx="6266951" cy="519064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2544792" y="1923095"/>
                <a:ext cx="6266951" cy="4656138"/>
                <a:chOff x="2544792" y="1923095"/>
                <a:chExt cx="6266951" cy="4656138"/>
              </a:xfrm>
            </p:grpSpPr>
            <p:pic>
              <p:nvPicPr>
                <p:cNvPr id="5121" name="_x42366704" descr="EMB000011107f07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4680" y="1923095"/>
                  <a:ext cx="5707063" cy="46561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2544792" y="2154047"/>
                  <a:ext cx="6089255" cy="3552161"/>
                  <a:chOff x="2544792" y="2154047"/>
                  <a:chExt cx="6089255" cy="3552161"/>
                </a:xfrm>
              </p:grpSpPr>
              <p:sp>
                <p:nvSpPr>
                  <p:cNvPr id="7" name="직사각형 6"/>
                  <p:cNvSpPr/>
                  <p:nvPr/>
                </p:nvSpPr>
                <p:spPr>
                  <a:xfrm>
                    <a:off x="3648809" y="5275385"/>
                    <a:ext cx="4985238" cy="430823"/>
                  </a:xfrm>
                  <a:prstGeom prst="rect">
                    <a:avLst/>
                  </a:prstGeom>
                  <a:noFill/>
                  <a:ln w="15875">
                    <a:solidFill>
                      <a:schemeClr val="accent6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8" name="직사각형 7"/>
                  <p:cNvSpPr/>
                  <p:nvPr/>
                </p:nvSpPr>
                <p:spPr>
                  <a:xfrm>
                    <a:off x="7016595" y="2154047"/>
                    <a:ext cx="149469" cy="186806"/>
                  </a:xfrm>
                  <a:prstGeom prst="rect">
                    <a:avLst/>
                  </a:prstGeom>
                  <a:solidFill>
                    <a:schemeClr val="accent3">
                      <a:alpha val="50000"/>
                    </a:schemeClr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9" name="오른쪽 화살표 8"/>
                  <p:cNvSpPr/>
                  <p:nvPr/>
                </p:nvSpPr>
                <p:spPr>
                  <a:xfrm>
                    <a:off x="2544792" y="5348377"/>
                    <a:ext cx="1104017" cy="258793"/>
                  </a:xfrm>
                  <a:prstGeom prst="rightArrow">
                    <a:avLst/>
                  </a:prstGeom>
                  <a:solidFill>
                    <a:schemeClr val="accent6"/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11" name="직사각형 10"/>
                  <p:cNvSpPr/>
                  <p:nvPr/>
                </p:nvSpPr>
                <p:spPr>
                  <a:xfrm>
                    <a:off x="7025387" y="5275385"/>
                    <a:ext cx="140677" cy="430823"/>
                  </a:xfrm>
                  <a:prstGeom prst="rect">
                    <a:avLst/>
                  </a:prstGeom>
                  <a:solidFill>
                    <a:schemeClr val="accent6">
                      <a:alpha val="50000"/>
                    </a:schemeClr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5520906" y="5275385"/>
                    <a:ext cx="138022" cy="430823"/>
                  </a:xfrm>
                  <a:prstGeom prst="rect">
                    <a:avLst/>
                  </a:prstGeom>
                  <a:solidFill>
                    <a:schemeClr val="accent6">
                      <a:alpha val="50000"/>
                    </a:schemeClr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13" name="직사각형 12"/>
                  <p:cNvSpPr/>
                  <p:nvPr/>
                </p:nvSpPr>
                <p:spPr>
                  <a:xfrm>
                    <a:off x="4563374" y="5275385"/>
                    <a:ext cx="120769" cy="430823"/>
                  </a:xfrm>
                  <a:prstGeom prst="rect">
                    <a:avLst/>
                  </a:prstGeom>
                  <a:solidFill>
                    <a:schemeClr val="accent6">
                      <a:alpha val="50000"/>
                    </a:schemeClr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  <p:sp>
                <p:nvSpPr>
                  <p:cNvPr id="14" name="오른쪽 화살표 13"/>
                  <p:cNvSpPr/>
                  <p:nvPr/>
                </p:nvSpPr>
                <p:spPr>
                  <a:xfrm>
                    <a:off x="2772148" y="3404165"/>
                    <a:ext cx="940115" cy="207034"/>
                  </a:xfrm>
                  <a:prstGeom prst="rightArrow">
                    <a:avLst/>
                  </a:prstGeom>
                  <a:solidFill>
                    <a:schemeClr val="accent5"/>
                  </a:solidFill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endParaRPr lang="ko-KR" altLang="en-US"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p:grpSp>
          </p:grpSp>
          <p:sp>
            <p:nvSpPr>
              <p:cNvPr id="4" name="아래쪽 화살표 3"/>
              <p:cNvSpPr/>
              <p:nvPr/>
            </p:nvSpPr>
            <p:spPr>
              <a:xfrm>
                <a:off x="7042639" y="1388589"/>
                <a:ext cx="149469" cy="765458"/>
              </a:xfrm>
              <a:prstGeom prst="downArrow">
                <a:avLst/>
              </a:prstGeom>
              <a:solidFill>
                <a:schemeClr val="accent3"/>
              </a:solidFill>
            </p:spPr>
            <p:txBody>
              <a:bodyPr rtlCol="0" anchor="ctr">
                <a:spAutoFit/>
              </a:bodyPr>
              <a:lstStyle/>
              <a:p>
                <a:pPr algn="ctr"/>
                <a:endParaRPr lang="ko-KR" altLang="en-US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6549430" y="1144955"/>
              <a:ext cx="1176593" cy="5847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rtlCol="0" anchor="ctr">
              <a:spAutoFit/>
            </a:bodyPr>
            <a:lstStyle/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indirect bit</a:t>
              </a:r>
              <a:endParaRPr lang="ko-KR" altLang="en-US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7267" y="2969073"/>
              <a:ext cx="2597469" cy="107721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06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번은 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16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진수 코드 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f080 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전부 명령을 뜻하므로 다른 주소를 가리키지 않는다</a:t>
              </a:r>
              <a:endParaRPr lang="ko-KR" altLang="en-US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7267" y="4415943"/>
              <a:ext cx="2597469" cy="212365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15, 16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번을 비교하면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둘 다 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BUN 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명령이지만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16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비트 코드의 앞이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4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와 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c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로 서로 달라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16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번은 간접경로를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가리킨다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.</a:t>
              </a:r>
            </a:p>
            <a:p>
              <a:pPr algn="ctr"/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indirect bit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로도 </a:t>
              </a:r>
              <a:endPara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비교가 가능하다</a:t>
              </a:r>
              <a:endParaRPr lang="ko-KR" altLang="en-US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729693" y="2311083"/>
              <a:ext cx="908035" cy="197096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7266" y="2081940"/>
              <a:ext cx="259746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코드가 해당되는 조건이 없으면 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nop</a:t>
              </a:r>
              <a:r>
                <a:rPr lang="ko-KR" altLang="en-US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으로 나타난다</a:t>
              </a:r>
              <a:r>
                <a:rPr lang="en-US" altLang="ko-KR" sz="1600" b="1" smtClean="0">
                  <a:solidFill>
                    <a:schemeClr val="bg1"/>
                  </a:solidFill>
                  <a:latin typeface="+mj-ea"/>
                  <a:ea typeface="+mj-ea"/>
                  <a:cs typeface="Consolas" panose="020B0609020204030204" pitchFamily="49" charset="0"/>
                </a:rPr>
                <a:t>.</a:t>
              </a:r>
              <a:endParaRPr lang="ko-KR" altLang="en-US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654062" y="3376798"/>
              <a:ext cx="895368" cy="214443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71314" y="2311083"/>
              <a:ext cx="393055" cy="19709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ko-KR" alt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55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5675" y="2398143"/>
            <a:ext cx="2587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질문</a:t>
            </a:r>
            <a:endParaRPr lang="ko-KR" altLang="en-US" sz="96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10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2004045"/>
            <a:ext cx="7772400" cy="3649133"/>
          </a:xfrm>
        </p:spPr>
        <p:txBody>
          <a:bodyPr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ko-KR" altLang="en-US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en-US" altLang="ko-KR" sz="5400" b="1" smtClean="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ko-KR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main </a:t>
            </a:r>
            <a:r>
              <a:rPr lang="ko-KR" altLang="en-US" sz="5400" b="1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540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randomArray </a:t>
            </a:r>
            <a:r>
              <a:rPr lang="ko-KR" altLang="en-US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en-US" altLang="ko-KR" sz="5400" smtClean="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symbolCheck </a:t>
            </a:r>
            <a:r>
              <a:rPr lang="ko-KR" altLang="en-US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en-US" altLang="ko-KR" sz="5400" smtClean="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54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95" y="118017"/>
            <a:ext cx="868771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목차</a:t>
            </a:r>
            <a:endParaRPr lang="ko-KR" altLang="en-US" sz="66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20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/>
            </a:pP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pic>
        <p:nvPicPr>
          <p:cNvPr id="1025" name="_x185149648" descr="EMB000011107e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627" y="2893294"/>
            <a:ext cx="4574085" cy="373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31995" y="1237197"/>
            <a:ext cx="3743864" cy="4033543"/>
            <a:chOff x="4942936" y="1064668"/>
            <a:chExt cx="3743864" cy="4033543"/>
          </a:xfrm>
        </p:grpSpPr>
        <p:sp>
          <p:nvSpPr>
            <p:cNvPr id="7" name="직사각형 6"/>
            <p:cNvSpPr/>
            <p:nvPr/>
          </p:nvSpPr>
          <p:spPr>
            <a:xfrm>
              <a:off x="4942936" y="1064668"/>
              <a:ext cx="3743864" cy="4033543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09891" y="1207697"/>
              <a:ext cx="2009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mtClean="0">
                  <a:latin typeface="+mj-ea"/>
                  <a:ea typeface="+mj-ea"/>
                </a:rPr>
                <a:t>main </a:t>
              </a:r>
              <a:r>
                <a:rPr lang="ko-KR" altLang="en-US" sz="2400" b="1" smtClean="0">
                  <a:latin typeface="+mj-ea"/>
                  <a:ea typeface="+mj-ea"/>
                </a:rPr>
                <a:t>메소드</a:t>
              </a:r>
              <a:endParaRPr lang="ko-KR" altLang="en-US" sz="2400" b="1"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41342" y="1582079"/>
              <a:ext cx="307963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배열 생성</a:t>
              </a:r>
              <a:endParaRPr lang="en-US" altLang="ko-KR" sz="2400" b="1" smtClean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랜덤값 입력</a:t>
              </a:r>
              <a:endParaRPr lang="en-US" altLang="ko-KR" sz="2400" b="1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번호</a:t>
              </a:r>
              <a:r>
                <a:rPr lang="en-US" altLang="ko-KR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출력</a:t>
              </a:r>
              <a:endParaRPr lang="en-US" altLang="ko-KR" sz="2400" b="1" smtClean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16</a:t>
              </a: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진수 코드 출력</a:t>
              </a:r>
              <a:endParaRPr lang="en-US" altLang="ko-KR" sz="2400" b="1" smtClean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Symbol </a:t>
              </a: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출력</a:t>
              </a:r>
              <a:endParaRPr lang="en-US" altLang="ko-KR" sz="2400" b="1" smtClean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2</a:t>
              </a:r>
              <a:r>
                <a:rPr lang="ko-KR" altLang="en-US" sz="2400" b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진수 코드 출력</a:t>
              </a:r>
              <a:endParaRPr lang="en-US" altLang="ko-KR" sz="2400" b="1" smtClean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16200000" flipV="1">
            <a:off x="2501476" y="4283522"/>
            <a:ext cx="1160973" cy="1099522"/>
            <a:chOff x="2634471" y="4157041"/>
            <a:chExt cx="927603" cy="1519128"/>
          </a:xfrm>
          <a:solidFill>
            <a:schemeClr val="accent6">
              <a:alpha val="95000"/>
            </a:schemeClr>
          </a:solidFill>
        </p:grpSpPr>
        <p:sp>
          <p:nvSpPr>
            <p:cNvPr id="15" name="오른쪽 화살표 14"/>
            <p:cNvSpPr/>
            <p:nvPr/>
          </p:nvSpPr>
          <p:spPr>
            <a:xfrm rot="10800000">
              <a:off x="2634471" y="4157041"/>
              <a:ext cx="901921" cy="40544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458667" y="4270065"/>
              <a:ext cx="103407" cy="1406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217491" y="1442271"/>
            <a:ext cx="2546049" cy="799239"/>
            <a:chOff x="4217491" y="1442271"/>
            <a:chExt cx="2546049" cy="79923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7" name="모서리가 둥근 직사각형 16"/>
            <p:cNvSpPr/>
            <p:nvPr/>
          </p:nvSpPr>
          <p:spPr>
            <a:xfrm>
              <a:off x="4217491" y="1442271"/>
              <a:ext cx="2546049" cy="79923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9705" y="1644155"/>
              <a:ext cx="250383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randomArray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ko-KR" altLang="en-US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1480650" y="5445913"/>
            <a:ext cx="2546049" cy="7992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863710" y="2893294"/>
            <a:ext cx="1548077" cy="0"/>
          </a:xfrm>
          <a:prstGeom prst="line">
            <a:avLst/>
          </a:prstGeom>
          <a:ln w="349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71418" y="4527675"/>
            <a:ext cx="1548077" cy="0"/>
          </a:xfrm>
          <a:prstGeom prst="line">
            <a:avLst/>
          </a:prstGeom>
          <a:ln w="349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 rot="20296412">
            <a:off x="2486846" y="2159434"/>
            <a:ext cx="1784122" cy="2815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91871" y="5635856"/>
            <a:ext cx="255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+mj-ea"/>
              </a:rPr>
              <a:t>SymbolCheck </a:t>
            </a:r>
            <a:r>
              <a:rPr lang="ko-KR" altLang="en-US" b="1">
                <a:solidFill>
                  <a:schemeClr val="bg1"/>
                </a:solidFill>
                <a:latin typeface="+mj-ea"/>
              </a:rPr>
              <a:t>메소드</a:t>
            </a:r>
          </a:p>
          <a:p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5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2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main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2" y="1250830"/>
            <a:ext cx="8687719" cy="517064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args) {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	int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[] MEMORY = new int[100];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	randomArray(MEMORY); 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System.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out.printf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("%8s%11s%16s%22s\n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location","16 code","symbol","binary code");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n-NO" altLang="ko-KR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nn-NO" altLang="ko-KR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	for(int </a:t>
            </a:r>
            <a:r>
              <a:rPr lang="nn-NO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i = 0; i &lt; 21; i ++){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System.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out.printf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("%8s", </a:t>
            </a:r>
            <a:endParaRPr lang="en-US" altLang="ko-KR" sz="2000" i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		Integer.toString(i 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+ 100).substring(1));  </a:t>
            </a:r>
            <a:endParaRPr lang="en-US" altLang="ko-KR" sz="2000" i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i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i="1" smtClean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ko-KR" alt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오각형 6"/>
          <p:cNvSpPr/>
          <p:nvPr/>
        </p:nvSpPr>
        <p:spPr>
          <a:xfrm flipH="1">
            <a:off x="4826019" y="1792561"/>
            <a:ext cx="1552756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배열 생성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3717982" y="2412108"/>
            <a:ext cx="3096885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배열에 랜덤값 넣는 메소드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9" name="_x185149648" descr="EMB000011107ee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" t="-23" r="1321" b="94706"/>
          <a:stretch/>
        </p:blipFill>
        <p:spPr bwMode="auto">
          <a:xfrm>
            <a:off x="1078410" y="3702917"/>
            <a:ext cx="6406441" cy="28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5582784" descr="EMB000011107e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4727" r="82538" b="72455"/>
          <a:stretch>
            <a:fillRect/>
          </a:stretch>
        </p:blipFill>
        <p:spPr bwMode="auto">
          <a:xfrm>
            <a:off x="7393884" y="5006982"/>
            <a:ext cx="522288" cy="10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V="1">
            <a:off x="811914" y="2767856"/>
            <a:ext cx="2595520" cy="6484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890879" y="5836717"/>
            <a:ext cx="4027505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35953" y="5852482"/>
            <a:ext cx="2657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앞의 </a:t>
            </a:r>
            <a:r>
              <a:rPr lang="en-US" altLang="ko-KR" sz="1200" smtClean="0"/>
              <a:t>0</a:t>
            </a:r>
            <a:r>
              <a:rPr lang="ko-KR" altLang="en-US" sz="1200" smtClean="0"/>
              <a:t>을 나타내기 위해 </a:t>
            </a:r>
            <a:r>
              <a:rPr lang="en-US" altLang="ko-KR" sz="1200" smtClean="0"/>
              <a:t>100</a:t>
            </a:r>
            <a:r>
              <a:rPr lang="ko-KR" altLang="en-US" sz="1200" smtClean="0"/>
              <a:t>을 더하고 </a:t>
            </a:r>
            <a:endParaRPr lang="en-US" altLang="ko-KR" sz="1200" smtClean="0"/>
          </a:p>
          <a:p>
            <a:r>
              <a:rPr lang="en-US" altLang="ko-KR" sz="1200"/>
              <a:t>s</a:t>
            </a:r>
            <a:r>
              <a:rPr lang="en-US" altLang="ko-KR" sz="1200" smtClean="0"/>
              <a:t>ubstring</a:t>
            </a:r>
            <a:r>
              <a:rPr lang="ko-KR" altLang="en-US" sz="1200" smtClean="0"/>
              <a:t>으로 </a:t>
            </a:r>
            <a:r>
              <a:rPr lang="en-US" altLang="ko-KR" sz="1200" smtClean="0"/>
              <a:t>1</a:t>
            </a:r>
            <a:r>
              <a:rPr lang="ko-KR" altLang="en-US" sz="1200" smtClean="0"/>
              <a:t>을 제외한 출력을 함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9726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1995" y="1533465"/>
            <a:ext cx="8687717" cy="501675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out.printf("%11s", </a:t>
            </a:r>
          </a:p>
          <a:p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		Integer.toHexString(MEMORY[i] + 0x10000).substring(1));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	System.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out.printf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("%16s", symbolCheck(MEMORY[i]));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</a:p>
          <a:p>
            <a:endParaRPr lang="en-US" altLang="ko-KR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	System.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out.printf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("%22s\n", 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altLang="ko-KR" sz="1600" i="1" smtClean="0">
                <a:latin typeface="Consolas" panose="020B0609020204030204" pitchFamily="49" charset="0"/>
                <a:cs typeface="Consolas" panose="020B0609020204030204" pitchFamily="49" charset="0"/>
              </a:rPr>
              <a:t>Integer.toBinaryString(MEMORY[i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altLang="ko-KR" sz="1600" i="1" smtClean="0">
                <a:latin typeface="Consolas" panose="020B0609020204030204" pitchFamily="49" charset="0"/>
                <a:cs typeface="Consolas" panose="020B0609020204030204" pitchFamily="49" charset="0"/>
              </a:rPr>
              <a:t>0x10000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).substring(1)); 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en-US" altLang="ko-KR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2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main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4" y="1067683"/>
            <a:ext cx="253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</a:t>
            </a:r>
            <a:r>
              <a:rPr lang="ko-KR" altLang="en-US" sz="20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문 이어서</a:t>
            </a:r>
            <a:r>
              <a:rPr lang="en-US" altLang="ko-KR" sz="20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..</a:t>
            </a:r>
            <a:endParaRPr lang="ko-KR" altLang="en-US" sz="20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3" name="_x185205552" descr="EMB000011107e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7" t="18411" r="2431" b="54022"/>
          <a:stretch>
            <a:fillRect/>
          </a:stretch>
        </p:blipFill>
        <p:spPr bwMode="auto">
          <a:xfrm>
            <a:off x="6484788" y="5332577"/>
            <a:ext cx="1701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각형 8"/>
          <p:cNvSpPr/>
          <p:nvPr/>
        </p:nvSpPr>
        <p:spPr>
          <a:xfrm flipH="1">
            <a:off x="5602393" y="3847021"/>
            <a:ext cx="3096885" cy="555839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symbol</a:t>
            </a:r>
            <a:r>
              <a:rPr lang="ko-KR" altLang="en-US" b="1" smtClean="0">
                <a:solidFill>
                  <a:schemeClr val="bg1"/>
                </a:solidFill>
              </a:rPr>
              <a:t>을 </a:t>
            </a:r>
            <a:r>
              <a:rPr lang="en-US" altLang="ko-KR" b="1" smtClean="0">
                <a:solidFill>
                  <a:schemeClr val="bg1"/>
                </a:solidFill>
              </a:rPr>
              <a:t>String</a:t>
            </a:r>
            <a:r>
              <a:rPr lang="ko-KR" altLang="en-US" b="1" smtClean="0">
                <a:solidFill>
                  <a:schemeClr val="bg1"/>
                </a:solidFill>
              </a:rPr>
              <a:t>으로 반환하는 메소드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88" y="2257427"/>
            <a:ext cx="514350" cy="83820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866329" y="3757786"/>
            <a:ext cx="2983709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3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randomArray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140" y="2096219"/>
            <a:ext cx="8687719" cy="2308324"/>
          </a:xfrm>
          <a:prstGeom prst="rect">
            <a:avLst/>
          </a:prstGeom>
          <a:solidFill>
            <a:srgbClr val="0A200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private static void randomArray(int[] arr) { </a:t>
            </a:r>
          </a:p>
          <a:p>
            <a:endParaRPr lang="ko-KR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nn-NO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	for(int </a:t>
            </a:r>
            <a:r>
              <a:rPr lang="nn-NO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i = 0; i &lt; 21; i ++)</a:t>
            </a:r>
          </a:p>
          <a:p>
            <a:r>
              <a:rPr lang="en-US" altLang="ko-KR" sz="2400" smtClean="0">
                <a:latin typeface="Consolas" panose="020B0609020204030204" pitchFamily="49" charset="0"/>
                <a:cs typeface="Consolas" panose="020B0609020204030204" pitchFamily="49" charset="0"/>
              </a:rPr>
              <a:t>		arr[i</a:t>
            </a:r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] =(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int)(Math.</a:t>
            </a:r>
            <a:r>
              <a:rPr lang="en-US" altLang="ko-KR" sz="2400" b="1" i="1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altLang="ko-KR" sz="2400" b="1" i="1" smtClean="0">
                <a:latin typeface="Consolas" panose="020B0609020204030204" pitchFamily="49" charset="0"/>
                <a:cs typeface="Consolas" panose="020B0609020204030204" pitchFamily="49" charset="0"/>
              </a:rPr>
              <a:t>() * 0x10000</a:t>
            </a:r>
            <a:r>
              <a:rPr lang="en-US" altLang="ko-KR" sz="2400" b="1" i="1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ko-KR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32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4257592" y="3760624"/>
            <a:ext cx="4287332" cy="4777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0x0000 ~ 0xffff </a:t>
            </a:r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범위의 </a:t>
            </a:r>
            <a:r>
              <a:rPr lang="ko-KR" altLang="en-US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 </a:t>
            </a:r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8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4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symbolCheck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2" y="1250830"/>
            <a:ext cx="8687719" cy="5262979"/>
          </a:xfrm>
          <a:prstGeom prst="rect">
            <a:avLst/>
          </a:prstGeom>
          <a:solidFill>
            <a:srgbClr val="1B0305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private static String symbolCheck(int a) { 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head = a / 0x1000 ; 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indirect = head / 8; </a:t>
            </a:r>
            <a:endParaRPr lang="en-US" altLang="ko-KR" sz="20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String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symbol = "nop";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String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address = </a:t>
            </a: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		Integer.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toHexString(a 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+ 0x10000).substring(2);</a:t>
            </a:r>
          </a:p>
          <a:p>
            <a:endParaRPr lang="en-US" altLang="ko-KR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i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i="1" smtClean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endParaRPr lang="ko-KR" altLang="en-US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오각형 6"/>
          <p:cNvSpPr/>
          <p:nvPr/>
        </p:nvSpPr>
        <p:spPr>
          <a:xfrm flipH="1">
            <a:off x="5516132" y="1665669"/>
            <a:ext cx="2747973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원소값을 인자로 받음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4330457" y="3287665"/>
            <a:ext cx="2208366" cy="658896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indirect bit </a:t>
            </a:r>
            <a:r>
              <a:rPr lang="ko-KR" altLang="en-US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를 얻음 </a:t>
            </a:r>
            <a:endParaRPr lang="en-US" altLang="ko-KR" sz="1600" b="1" smtClean="0">
              <a:solidFill>
                <a:schemeClr val="bg1"/>
              </a:solidFill>
              <a:latin typeface="+mj-ea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0~7</a:t>
            </a:r>
            <a:r>
              <a:rPr lang="ko-KR" altLang="en-US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은 </a:t>
            </a:r>
            <a:r>
              <a: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0</a:t>
            </a:r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ko-KR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8~f</a:t>
            </a:r>
            <a:r>
              <a:rPr lang="ko-KR" altLang="en-US" sz="1600" b="1" smtClean="0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는 </a:t>
            </a:r>
            <a:r>
              <a:rPr lang="en-US" altLang="ko-KR" sz="1600" b="1">
                <a:solidFill>
                  <a:schemeClr val="bg1"/>
                </a:solidFill>
                <a:latin typeface="+mj-ea"/>
                <a:ea typeface="+mj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0" name="오각형 9"/>
          <p:cNvSpPr/>
          <p:nvPr/>
        </p:nvSpPr>
        <p:spPr>
          <a:xfrm flipH="1">
            <a:off x="4572000" y="5678644"/>
            <a:ext cx="3096885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address</a:t>
            </a:r>
            <a:r>
              <a:rPr lang="ko-KR" altLang="en-US" b="1" smtClean="0">
                <a:solidFill>
                  <a:schemeClr val="bg1"/>
                </a:solidFill>
              </a:rPr>
              <a:t>값을 먼저 설정해 둠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5205632" descr="EMB000011107f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76677" r="39833" b="5441"/>
          <a:stretch>
            <a:fillRect/>
          </a:stretch>
        </p:blipFill>
        <p:spPr bwMode="auto">
          <a:xfrm>
            <a:off x="7798280" y="5219335"/>
            <a:ext cx="368300" cy="8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각형 12"/>
          <p:cNvSpPr/>
          <p:nvPr/>
        </p:nvSpPr>
        <p:spPr>
          <a:xfrm flipH="1">
            <a:off x="4142145" y="2266778"/>
            <a:ext cx="2747973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 </a:t>
            </a:r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이면 </a:t>
            </a:r>
            <a:r>
              <a:rPr lang="en-US" altLang="ko-KR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1</a:t>
            </a:r>
          </a:p>
        </p:txBody>
      </p:sp>
    </p:spTree>
    <p:extLst>
      <p:ext uri="{BB962C8B-B14F-4D97-AF65-F5344CB8AC3E}">
        <p14:creationId xmlns:p14="http://schemas.microsoft.com/office/powerpoint/2010/main" val="256970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25682" y="1671488"/>
            <a:ext cx="3994029" cy="4832092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2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0x20: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"INC";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"SPA";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0x8: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"SNA";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"SZA";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0x2: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"SZE";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"HLT";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 altLang="ko-KR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1994" y="1671488"/>
            <a:ext cx="4460776" cy="498598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if(head == 7){ </a:t>
            </a:r>
          </a:p>
          <a:p>
            <a:pPr lvl="1"/>
            <a:r>
              <a:rPr lang="en-US" altLang="ko-KR" sz="160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address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   "; </a:t>
            </a:r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( a &amp; 0x0FFF){ </a:t>
            </a:r>
          </a:p>
          <a:p>
            <a:pPr lvl="1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	case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0x800:</a:t>
            </a: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"CLA";</a:t>
            </a:r>
          </a:p>
          <a:p>
            <a:pPr lvl="1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	break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"CLE";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0x200: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"CMA";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"CME";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0x80: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"CIR";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0x40:</a:t>
            </a:r>
          </a:p>
          <a:p>
            <a:pPr lvl="2"/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	symbol = "CIL";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3" y="1067683"/>
            <a:ext cx="49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7xxx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일 때 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레지스터 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오각형 8"/>
          <p:cNvSpPr/>
          <p:nvPr/>
        </p:nvSpPr>
        <p:spPr>
          <a:xfrm flipH="1">
            <a:off x="3331661" y="1890974"/>
            <a:ext cx="2163365" cy="362583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주소를 빈 칸으로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4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symbolCheck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 flipH="1">
            <a:off x="3331661" y="2473043"/>
            <a:ext cx="1507759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뒷자리 비교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0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25683" y="2052568"/>
            <a:ext cx="3994029" cy="397031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0x100: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"SKO";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0x80: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"ION";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0x40: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"IOF";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altLang="ko-KR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1994" y="2052568"/>
            <a:ext cx="4460776" cy="397031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else if(head == 0xf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lvl="2"/>
            <a:endParaRPr lang="en-US" altLang="ko-KR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address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   ";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altLang="ko-KR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( a &amp; 0x0FFF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lvl="2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0x800: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"INP";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0x400: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"OUT";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0x200: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"SKI";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3" y="1067683"/>
            <a:ext cx="4693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Fxxx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일 때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입출력 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오각형 8"/>
          <p:cNvSpPr/>
          <p:nvPr/>
        </p:nvSpPr>
        <p:spPr>
          <a:xfrm flipH="1">
            <a:off x="3409297" y="2637225"/>
            <a:ext cx="2163365" cy="362583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주소를 빈 칸으로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4"/>
            </a:pPr>
            <a:r>
              <a:rPr lang="en-US" altLang="ko-KR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symbolCheck </a:t>
            </a:r>
            <a:r>
              <a:rPr lang="ko-KR" altLang="en-US" sz="60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60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 flipH="1">
            <a:off x="3938890" y="3155608"/>
            <a:ext cx="1507759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뒷자리 비교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358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accent3"/>
        </a:solidFill>
      </a:spPr>
      <a:bodyPr rtlCol="0" anchor="ctr">
        <a:spAutoFit/>
      </a:bodyPr>
      <a:lstStyle>
        <a:defPPr algn="ctr">
          <a:defRPr>
            <a:latin typeface="Consolas" panose="020B0609020204030204" pitchFamily="49" charset="0"/>
            <a:cs typeface="Consolas" panose="020B0609020204030204" pitchFamily="49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TC103457452[[fn=천체]]</Template>
  <TotalTime>155</TotalTime>
  <Words>291</Words>
  <Application>Microsoft Office PowerPoint</Application>
  <PresentationFormat>화면 슬라이드 쇼(4:3)</PresentationFormat>
  <Paragraphs>233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Consolas</vt:lpstr>
      <vt:lpstr>Calibri Light</vt:lpstr>
      <vt:lpstr>a나무B</vt:lpstr>
      <vt:lpstr>Calibri</vt:lpstr>
      <vt:lpstr>맑은 고딕</vt:lpstr>
      <vt:lpstr>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yoon</cp:lastModifiedBy>
  <cp:revision>20</cp:revision>
  <dcterms:created xsi:type="dcterms:W3CDTF">2014-09-23T15:52:49Z</dcterms:created>
  <dcterms:modified xsi:type="dcterms:W3CDTF">2014-09-23T18:43:38Z</dcterms:modified>
</cp:coreProperties>
</file>